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6" r:id="rId4"/>
  </p:sldMasterIdLst>
  <p:notesMasterIdLst>
    <p:notesMasterId r:id="rId16"/>
  </p:notesMasterIdLst>
  <p:sldIdLst>
    <p:sldId id="266" r:id="rId5"/>
    <p:sldId id="260" r:id="rId6"/>
    <p:sldId id="272" r:id="rId7"/>
    <p:sldId id="273" r:id="rId8"/>
    <p:sldId id="278" r:id="rId9"/>
    <p:sldId id="279" r:id="rId10"/>
    <p:sldId id="277" r:id="rId11"/>
    <p:sldId id="281" r:id="rId12"/>
    <p:sldId id="268" r:id="rId13"/>
    <p:sldId id="280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148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4510E3-F223-4123-AAE5-A70719CBE79F}" v="28" dt="2024-03-04T00:55:31.4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77" d="100"/>
          <a:sy n="77" d="100"/>
        </p:scale>
        <p:origin x="192" y="60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3/3/2024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c154c8b50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6c154c8b50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4D4A4-D105-00DE-D47E-E70C550B5D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694928-BAAB-2EA8-B7AB-5514B0D267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C3B1E-5096-3F71-64F8-143295D34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662E-FAF4-44BC-88B5-85A7CBFB6D30}" type="datetime1">
              <a:rPr lang="en-US" smtClean="0"/>
              <a:pPr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CB2A0-D7B4-AA18-04C6-475B2A374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C0BEC-F9F0-0D10-0A5D-8A2D6683D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667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A9E00-57A4-DE98-2AFD-9FA33AF3F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B1761D-3601-3F4C-EA71-25BD073AC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FAFD4-1E0D-1B46-5B7F-99A7E2262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C6B1C-EB4B-8A6F-5391-CB038B517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27C12-3364-2BE3-7827-FD121A27D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183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CC4C94-97B0-B9CE-0637-464C15968E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34C111-C713-D1DD-B4E7-25FA35D673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E22AD-EFE7-CFD1-4A1D-AE05332D6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93860-2A44-200B-3A17-DDB252AEC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96C4E-4FF8-C4E8-D9D4-7F5AE3941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221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-Subtitle">
  <p:cSld name="Title-Sub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body" idx="1"/>
          </p:nvPr>
        </p:nvSpPr>
        <p:spPr>
          <a:xfrm>
            <a:off x="508000" y="1178427"/>
            <a:ext cx="11158000" cy="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609585" marR="0" lvl="0" indent="-304792" algn="ctr" rtl="0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219170" marR="0" lvl="1" indent="-304792" algn="l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828754" marR="0" lvl="2" indent="-304792" algn="l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2438339" marR="0" lvl="3" indent="-304792" algn="l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3047924" marR="0" lvl="4" indent="-304792" algn="l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657509" marR="0" lvl="5" indent="-304792" algn="l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4267093" marR="0" lvl="6" indent="-304792" algn="l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876678" marR="0" lvl="7" indent="-304792" algn="l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5486263" marR="0" lvl="8" indent="-304792" algn="l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508000" y="455084"/>
            <a:ext cx="11158000" cy="6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Roboto"/>
              <a:buNone/>
              <a:defRPr sz="4267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9602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998FF-8748-EEFA-8F5D-91068DEDF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A3D29-2B2A-3F86-CF12-A7E519DD6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79503-81B3-5C56-DDCB-9424EBA27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3/3/2024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AB53E-03C3-7B8F-D274-19A44308A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25CED-E202-059D-0575-DAC364D81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51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9D75A-0D97-D886-BCEB-71344CE85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3D86ED-263B-5714-A49C-DD284F1E7C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10E43-B1FD-4924-192B-828C2A7E3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FBFAF-2A76-4396-5D7D-6D5C3E4BD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A32E1-85D2-7732-E82B-1683A6896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562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7BBFB-4341-B24D-D9DE-A4B2A15DB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61D22-7A5D-B9B3-165C-E570555218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600026-FBEF-1377-2E4D-DD3BBCA7E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DE846-323B-4DE6-6C3A-012BF5ABE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16F526-3C34-A85A-B9DB-AF227535B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982353-5B7D-36BA-C286-30B0134F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76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1E1E7-DB06-162C-1FB1-7D8E1892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2BD64D-0BB1-2478-B951-99FBEC8BA4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511006-134D-F998-4D76-86687AD8E4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DF03C1-0BDA-F3D9-7B4F-BEF838CBCA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805475-4518-BB26-5682-F17B0B84A4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DECD55-1C83-BD5E-A389-7FDF2809A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3/3/2024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9098A1-4E96-969F-274A-B5986A8D6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6CC768-BE27-DCB9-EB52-D139E1C46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000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F9443-1BB1-FA1F-E5B6-AE9FE6DAB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5E8D00-E115-5A15-A19E-5BBA742D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3/3/2024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796813-60BB-BE64-474B-2207C59E5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3C8323-5910-7B74-5CF4-6316E6193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59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1C30D8-FDA7-F9E4-D7FC-D5EC8DEB9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3/3/2024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09B651-C857-A4A6-2975-ABE0F8EAE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53D58-74F7-2E50-B358-606391B8B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29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CD476-FACF-DC08-88B6-04279F991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97902-A35F-0CE4-0B9A-39414298C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2A35B2-4BC0-ECA8-CC96-7125A519AB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B824C6-6FC0-139A-F4F1-1C5018678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0B97BC-927D-4768-2CA1-0023E31C1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6E2F31-64A7-5005-3AF0-15A3BD1B0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178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90AE8-F68F-57B3-CC28-B7BB99FE3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00BFBA-3D12-CED0-48FB-EB3B75E57A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EAC3FE-E77E-642A-A6EB-035614C3F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3DC3C9-4246-5583-F3B6-42B11B927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D9E116-95AE-4A0A-1AD5-2DFFA116E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5C1945-3323-A6A8-ED1D-5C9395DBA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379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42C1B6-E9FE-14C2-8A92-5CA0261C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9ED5F3-E808-13DA-A085-2B275AD77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FAC9D2-B5CE-405B-BE3F-3063A5C4DB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0CF6C-748E-4B7A-BC8B-3011EF78ED13}" type="datetime1">
              <a:rPr lang="en-US" smtClean="0"/>
              <a:pPr/>
              <a:t>3/3/2024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F0162-0D87-EC25-374D-975E9AFA6D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44354-377B-B9C6-9E27-EC65539D9F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820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ketsandmarkets.com/Market-Reports/supply-chain-analytic-market-139106911.html" TargetMode="External"/><Relationship Id="rId2" Type="http://schemas.openxmlformats.org/officeDocument/2006/relationships/hyperlink" Target="https://www.kaggle.com/datasets/shashwatwork/dataco-smart-supply-chain-for-big-data-analysis/data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app=desktop&amp;v=cugl5t-W1sE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kaggle.com/datasets/shashwatwork/dataco-smart-supply-chain-for-big-data-analysis/code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9998" b="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3092"/>
            <a:ext cx="9144000" cy="290051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Amasis MT Pro Black" panose="02040A04050005020304" pitchFamily="18" charset="0"/>
              </a:rPr>
              <a:t>SMART SUPPLY CHAIN FOR E-COMMERCE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D0DA6F-A22E-17A5-181B-9AD61F859D1C}"/>
              </a:ext>
            </a:extLst>
          </p:cNvPr>
          <p:cNvSpPr txBox="1"/>
          <p:nvPr/>
        </p:nvSpPr>
        <p:spPr>
          <a:xfrm>
            <a:off x="2611507" y="421621"/>
            <a:ext cx="69101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REFERANCES</a:t>
            </a:r>
            <a:endParaRPr lang="en-US" sz="4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DDE30C4-1574-70C6-3158-C19679E74D63}"/>
              </a:ext>
            </a:extLst>
          </p:cNvPr>
          <p:cNvCxnSpPr>
            <a:cxnSpLocks/>
          </p:cNvCxnSpPr>
          <p:nvPr/>
        </p:nvCxnSpPr>
        <p:spPr>
          <a:xfrm>
            <a:off x="914400" y="1396181"/>
            <a:ext cx="1015672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BA656D3-8C46-79F3-BE22-9D64CA8CEDC7}"/>
              </a:ext>
            </a:extLst>
          </p:cNvPr>
          <p:cNvSpPr txBox="1"/>
          <p:nvPr/>
        </p:nvSpPr>
        <p:spPr>
          <a:xfrm>
            <a:off x="775252" y="1880036"/>
            <a:ext cx="8130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u="sng" dirty="0" err="1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DataCo</a:t>
            </a:r>
            <a:r>
              <a:rPr lang="en-US" i="1" u="sng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SMART SUPPLY CHAIN FOR BIG DATA ANALYSIS (kaggle.com)</a:t>
            </a:r>
            <a:r>
              <a:rPr lang="en-US" i="1" u="sng" dirty="0">
                <a:solidFill>
                  <a:schemeClr val="accent1">
                    <a:lumMod val="75000"/>
                  </a:schemeClr>
                </a:solidFill>
              </a:rPr>
              <a:t>  -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E48CC4-C506-24AA-0C98-5932E1E43029}"/>
              </a:ext>
            </a:extLst>
          </p:cNvPr>
          <p:cNvSpPr txBox="1"/>
          <p:nvPr/>
        </p:nvSpPr>
        <p:spPr>
          <a:xfrm>
            <a:off x="775250" y="2304950"/>
            <a:ext cx="9611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u="sng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Supply Chain Analytics Market Size &amp; Forecast, [Latest] (marketsandmarkets.com)</a:t>
            </a:r>
            <a:r>
              <a:rPr lang="en-US" i="1" u="sng" dirty="0">
                <a:solidFill>
                  <a:schemeClr val="accent1">
                    <a:lumMod val="75000"/>
                  </a:schemeClr>
                </a:solidFill>
              </a:rPr>
              <a:t> – Market Size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EC4534-E191-70B5-3F7B-211F4403FDF9}"/>
              </a:ext>
            </a:extLst>
          </p:cNvPr>
          <p:cNvSpPr txBox="1"/>
          <p:nvPr/>
        </p:nvSpPr>
        <p:spPr>
          <a:xfrm>
            <a:off x="775250" y="2757927"/>
            <a:ext cx="86470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i="1" u="sng" dirty="0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https://www.youtube.com/watch?app=desktop&amp;v=cugl5t-W1sE</a:t>
            </a:r>
            <a:r>
              <a:rPr lang="en-US" i="1" u="sng" dirty="0">
                <a:solidFill>
                  <a:schemeClr val="accent1">
                    <a:lumMod val="75000"/>
                  </a:schemeClr>
                </a:solidFill>
              </a:rPr>
              <a:t> – project pipeline</a:t>
            </a:r>
          </a:p>
          <a:p>
            <a:endParaRPr lang="en-US" i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C14545-55FC-25B0-F071-826955B1EE68}"/>
              </a:ext>
            </a:extLst>
          </p:cNvPr>
          <p:cNvSpPr txBox="1"/>
          <p:nvPr/>
        </p:nvSpPr>
        <p:spPr>
          <a:xfrm>
            <a:off x="775250" y="3103600"/>
            <a:ext cx="8371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u="sng" dirty="0">
                <a:solidFill>
                  <a:schemeClr val="accent1">
                    <a:lumMod val="75000"/>
                  </a:schemeClr>
                </a:solidFill>
              </a:rPr>
              <a:t>https://www.software.ac.uk/sites/default/files/images/content/jupyter-main-logo.svg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7A525C-6B04-7673-97B4-F7DDCB075B26}"/>
              </a:ext>
            </a:extLst>
          </p:cNvPr>
          <p:cNvSpPr txBox="1"/>
          <p:nvPr/>
        </p:nvSpPr>
        <p:spPr>
          <a:xfrm>
            <a:off x="775251" y="3499909"/>
            <a:ext cx="8259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u="sng" dirty="0">
                <a:solidFill>
                  <a:schemeClr val="accent1">
                    <a:lumMod val="75000"/>
                  </a:schemeClr>
                </a:solidFill>
              </a:rPr>
              <a:t>https://th.bing.com/th/id/OIP.b_al7C5p26tbZG4syCWqwHaFj?rs=1&amp;pid=ImgDetMain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85AD8D-B570-E052-645A-C4C77BB2E465}"/>
              </a:ext>
            </a:extLst>
          </p:cNvPr>
          <p:cNvSpPr txBox="1"/>
          <p:nvPr/>
        </p:nvSpPr>
        <p:spPr>
          <a:xfrm>
            <a:off x="775250" y="3902250"/>
            <a:ext cx="10764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u="sng" dirty="0">
                <a:solidFill>
                  <a:schemeClr val="accent1">
                    <a:lumMod val="75000"/>
                  </a:schemeClr>
                </a:solidFill>
              </a:rPr>
              <a:t>https://th.bing.com/th/id/OIP.EZlZtDh1zDbqQEw29IC58gHaEK?w=299&amp;h=180&amp;c=7&amp;r=0&amp;o=5&amp;dpr=1.3&amp;pid=1.7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DA0131-61E2-8B2E-9AC0-5AADDE074EDC}"/>
              </a:ext>
            </a:extLst>
          </p:cNvPr>
          <p:cNvSpPr txBox="1"/>
          <p:nvPr/>
        </p:nvSpPr>
        <p:spPr>
          <a:xfrm>
            <a:off x="775250" y="4298559"/>
            <a:ext cx="8994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u="sng" dirty="0">
                <a:solidFill>
                  <a:schemeClr val="accent1">
                    <a:lumMod val="75000"/>
                  </a:schemeClr>
                </a:solidFill>
              </a:rPr>
              <a:t>https://th.bing.com/th/id/OIP.oIDIjIpWyoXnqSYvVd4xxQHaFP?rs=1&amp;pid=ImgDetMain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0903D9-4768-C8D9-39EC-EE91E4628C90}"/>
              </a:ext>
            </a:extLst>
          </p:cNvPr>
          <p:cNvSpPr txBox="1"/>
          <p:nvPr/>
        </p:nvSpPr>
        <p:spPr>
          <a:xfrm>
            <a:off x="775250" y="4727877"/>
            <a:ext cx="87837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u="sng" dirty="0">
                <a:solidFill>
                  <a:schemeClr val="accent1">
                    <a:lumMod val="75000"/>
                  </a:schemeClr>
                </a:solidFill>
              </a:rPr>
              <a:t>https://th.bing.com/th/id/OIP.nUYOwBlsmc2xTLmGRzBTCQHaHa?rs=1&amp;pid=ImgDetMain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8E0033-2AC4-BA51-FC47-49C6DFB754BA}"/>
              </a:ext>
            </a:extLst>
          </p:cNvPr>
          <p:cNvSpPr txBox="1"/>
          <p:nvPr/>
        </p:nvSpPr>
        <p:spPr>
          <a:xfrm>
            <a:off x="775250" y="5075369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u="sng" dirty="0">
                <a:solidFill>
                  <a:schemeClr val="accent1">
                    <a:lumMod val="75000"/>
                  </a:schemeClr>
                </a:solidFill>
              </a:rPr>
              <a:t>https://www.qedgetech.com/wp-content/uploads/numpy.png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FC9E22C-B87A-2593-5CCD-BE8D8CE20861}"/>
              </a:ext>
            </a:extLst>
          </p:cNvPr>
          <p:cNvSpPr txBox="1"/>
          <p:nvPr/>
        </p:nvSpPr>
        <p:spPr>
          <a:xfrm>
            <a:off x="775250" y="5444701"/>
            <a:ext cx="8458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u="sng" dirty="0">
                <a:solidFill>
                  <a:schemeClr val="accent1">
                    <a:lumMod val="75000"/>
                  </a:schemeClr>
                </a:solidFill>
              </a:rPr>
              <a:t>https://th.bing.com/th/id/OIP.zVWEBrr7MVxJaRNk8T9wdwHaC_?rs=1&amp;pid=ImgDetMain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6D06B0-C2C7-14ED-479D-066485CB6081}"/>
              </a:ext>
            </a:extLst>
          </p:cNvPr>
          <p:cNvSpPr txBox="1"/>
          <p:nvPr/>
        </p:nvSpPr>
        <p:spPr>
          <a:xfrm>
            <a:off x="775250" y="5820516"/>
            <a:ext cx="6649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u="sng" dirty="0">
                <a:solidFill>
                  <a:schemeClr val="accent1">
                    <a:lumMod val="75000"/>
                  </a:schemeClr>
                </a:solidFill>
              </a:rPr>
              <a:t>https://matplotlib.org/stable/_images/sphx_glr_logos2_003.png</a:t>
            </a:r>
          </a:p>
        </p:txBody>
      </p:sp>
    </p:spTree>
    <p:extLst>
      <p:ext uri="{BB962C8B-B14F-4D97-AF65-F5344CB8AC3E}">
        <p14:creationId xmlns:p14="http://schemas.microsoft.com/office/powerpoint/2010/main" val="3015503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Thank You Clip Art, Vector Images &amp; Illustrations - iStock">
            <a:extLst>
              <a:ext uri="{FF2B5EF4-FFF2-40B4-BE49-F238E27FC236}">
                <a16:creationId xmlns:a16="http://schemas.microsoft.com/office/drawing/2014/main" id="{5A226127-11D2-0875-2024-CA5BBF11E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141" y="1447800"/>
            <a:ext cx="5004619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71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6"/>
    </mc:Choice>
    <mc:Fallback xmlns="">
      <p:transition spd="slow" advTm="9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55DA649-9692-300E-93B4-BC2C79247DDE}"/>
              </a:ext>
            </a:extLst>
          </p:cNvPr>
          <p:cNvSpPr/>
          <p:nvPr/>
        </p:nvSpPr>
        <p:spPr>
          <a:xfrm>
            <a:off x="4697442" y="273296"/>
            <a:ext cx="27971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TEAM-01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A7670E-88DD-D4FD-AE51-365327B97DAD}"/>
              </a:ext>
            </a:extLst>
          </p:cNvPr>
          <p:cNvCxnSpPr>
            <a:cxnSpLocks/>
          </p:cNvCxnSpPr>
          <p:nvPr/>
        </p:nvCxnSpPr>
        <p:spPr>
          <a:xfrm>
            <a:off x="914400" y="1396181"/>
            <a:ext cx="101567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person in a suit and tie">
            <a:extLst>
              <a:ext uri="{FF2B5EF4-FFF2-40B4-BE49-F238E27FC236}">
                <a16:creationId xmlns:a16="http://schemas.microsoft.com/office/drawing/2014/main" id="{97DA6F74-1533-14D9-9ADA-C47A580E4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268" y="2256183"/>
            <a:ext cx="1689653" cy="1808922"/>
          </a:xfrm>
          <a:prstGeom prst="rect">
            <a:avLst/>
          </a:prstGeom>
        </p:spPr>
      </p:pic>
      <p:pic>
        <p:nvPicPr>
          <p:cNvPr id="17" name="Picture 16" descr="A person with long hair wearing glasses">
            <a:extLst>
              <a:ext uri="{FF2B5EF4-FFF2-40B4-BE49-F238E27FC236}">
                <a16:creationId xmlns:a16="http://schemas.microsoft.com/office/drawing/2014/main" id="{304A83D3-DD6C-3F5A-3780-1FB2DF689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357" y="2256183"/>
            <a:ext cx="1830229" cy="1808922"/>
          </a:xfrm>
          <a:prstGeom prst="rect">
            <a:avLst/>
          </a:prstGeom>
        </p:spPr>
      </p:pic>
      <p:pic>
        <p:nvPicPr>
          <p:cNvPr id="19" name="Picture 18" descr="A person smiling at the camera">
            <a:extLst>
              <a:ext uri="{FF2B5EF4-FFF2-40B4-BE49-F238E27FC236}">
                <a16:creationId xmlns:a16="http://schemas.microsoft.com/office/drawing/2014/main" id="{9BFFA1AC-F3D6-B2BB-E26E-64ACF86CAD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6675" y="2256184"/>
            <a:ext cx="1830229" cy="18089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6420909-C647-A8E5-EE1B-9DEF953DCB71}"/>
              </a:ext>
            </a:extLst>
          </p:cNvPr>
          <p:cNvSpPr txBox="1"/>
          <p:nvPr/>
        </p:nvSpPr>
        <p:spPr>
          <a:xfrm>
            <a:off x="557833" y="4225426"/>
            <a:ext cx="30985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Jitendra Prasad </a:t>
            </a:r>
            <a:br>
              <a:rPr lang="en-IN" sz="1400" b="1" dirty="0">
                <a:solidFill>
                  <a:srgbClr val="FF000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</a:br>
            <a:r>
              <a:rPr lang="en-IN" sz="1200" dirty="0">
                <a:solidFill>
                  <a:srgbClr val="FF000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IN" sz="1200" b="1" dirty="0">
                <a:solidFill>
                  <a:srgbClr val="00206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Data Scientist </a:t>
            </a:r>
            <a:endParaRPr lang="en-IN" sz="1100" b="1" dirty="0">
              <a:solidFill>
                <a:srgbClr val="002060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F77BC8-F0F1-A021-E911-D0A0DF8FC129}"/>
              </a:ext>
            </a:extLst>
          </p:cNvPr>
          <p:cNvSpPr txBox="1"/>
          <p:nvPr/>
        </p:nvSpPr>
        <p:spPr>
          <a:xfrm>
            <a:off x="5837354" y="4225426"/>
            <a:ext cx="257423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Sahithi </a:t>
            </a:r>
            <a:r>
              <a:rPr lang="en-IN" b="1" dirty="0" err="1">
                <a:solidFill>
                  <a:srgbClr val="FF000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K</a:t>
            </a:r>
            <a:r>
              <a:rPr lang="en-IN" sz="1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antu</a:t>
            </a:r>
            <a:br>
              <a:rPr lang="en-IN" sz="1400" b="1" dirty="0">
                <a:solidFill>
                  <a:srgbClr val="FF000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</a:br>
            <a:r>
              <a:rPr lang="en-IN" sz="1200" dirty="0">
                <a:solidFill>
                  <a:srgbClr val="FF000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IN" sz="1200" b="1" dirty="0">
                <a:solidFill>
                  <a:srgbClr val="00206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Data Architect </a:t>
            </a:r>
            <a:endParaRPr lang="en-IN" sz="1100" b="1" dirty="0">
              <a:solidFill>
                <a:srgbClr val="002060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EA2677-DD59-2D39-0B97-E8611AE9FF03}"/>
              </a:ext>
            </a:extLst>
          </p:cNvPr>
          <p:cNvSpPr txBox="1"/>
          <p:nvPr/>
        </p:nvSpPr>
        <p:spPr>
          <a:xfrm>
            <a:off x="6706428" y="4225426"/>
            <a:ext cx="609765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D</a:t>
            </a:r>
            <a:r>
              <a:rPr lang="en-I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urga </a:t>
            </a:r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S</a:t>
            </a:r>
            <a:r>
              <a:rPr lang="en-I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yamala </a:t>
            </a:r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M</a:t>
            </a:r>
            <a:r>
              <a:rPr lang="en-I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areedu </a:t>
            </a:r>
            <a:br>
              <a:rPr lang="en-IN" sz="1400" b="1" dirty="0">
                <a:solidFill>
                  <a:srgbClr val="FF000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</a:br>
            <a:r>
              <a:rPr lang="en-IN" sz="1200" dirty="0">
                <a:solidFill>
                  <a:srgbClr val="FF000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IN" sz="1200" b="1" dirty="0">
                <a:solidFill>
                  <a:srgbClr val="00206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Data Analyst </a:t>
            </a:r>
            <a:endParaRPr lang="en-IN" sz="1100" b="1" dirty="0">
              <a:solidFill>
                <a:srgbClr val="002060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FFA225-7E1F-2AA1-9E13-302236A3F45E}"/>
              </a:ext>
            </a:extLst>
          </p:cNvPr>
          <p:cNvSpPr txBox="1"/>
          <p:nvPr/>
        </p:nvSpPr>
        <p:spPr>
          <a:xfrm>
            <a:off x="2951921" y="4266478"/>
            <a:ext cx="30985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Arshad</a:t>
            </a:r>
            <a:br>
              <a:rPr lang="en-IN" sz="1400" b="1" dirty="0">
                <a:solidFill>
                  <a:srgbClr val="FF000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</a:br>
            <a:r>
              <a:rPr lang="en-IN" sz="1200" dirty="0">
                <a:solidFill>
                  <a:srgbClr val="FF000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IN" sz="1200" b="1" dirty="0">
                <a:solidFill>
                  <a:srgbClr val="00206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Data Engineer </a:t>
            </a:r>
            <a:endParaRPr lang="en-IN" sz="1100" b="1" dirty="0">
              <a:solidFill>
                <a:srgbClr val="002060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pic>
        <p:nvPicPr>
          <p:cNvPr id="4" name="Picture 3" descr="A person wearing a blue shirt">
            <a:extLst>
              <a:ext uri="{FF2B5EF4-FFF2-40B4-BE49-F238E27FC236}">
                <a16:creationId xmlns:a16="http://schemas.microsoft.com/office/drawing/2014/main" id="{E8E32AFB-BDEF-A721-4243-6457EB49FB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5812" y="2256185"/>
            <a:ext cx="1689653" cy="1808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04"/>
    </mc:Choice>
    <mc:Fallback xmlns="">
      <p:transition spd="slow" advTm="46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87B4FE-5374-7E73-4EE0-74C8ED248D28}"/>
              </a:ext>
            </a:extLst>
          </p:cNvPr>
          <p:cNvSpPr txBox="1"/>
          <p:nvPr/>
        </p:nvSpPr>
        <p:spPr>
          <a:xfrm>
            <a:off x="2467897" y="391018"/>
            <a:ext cx="65581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      BUSINESS QUESTIONS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67A88AA-D786-AAC1-2C9E-FFC9E8A00901}"/>
              </a:ext>
            </a:extLst>
          </p:cNvPr>
          <p:cNvSpPr/>
          <p:nvPr/>
        </p:nvSpPr>
        <p:spPr>
          <a:xfrm>
            <a:off x="580095" y="1986116"/>
            <a:ext cx="3256939" cy="33233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E8BFCD4-0B9C-1876-B681-4B5180B32A3E}"/>
              </a:ext>
            </a:extLst>
          </p:cNvPr>
          <p:cNvSpPr/>
          <p:nvPr/>
        </p:nvSpPr>
        <p:spPr>
          <a:xfrm>
            <a:off x="4467530" y="2080090"/>
            <a:ext cx="3256939" cy="33233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How does the “</a:t>
            </a:r>
            <a:r>
              <a:rPr lang="en-US" b="1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time of day and seasonal factors influence browsing behavior,” </a:t>
            </a: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such as product views and category preferences, as well as purchasing behavior?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3F9B32E-0E54-F10D-0A74-4C3B4E64D3A8}"/>
              </a:ext>
            </a:extLst>
          </p:cNvPr>
          <p:cNvSpPr/>
          <p:nvPr/>
        </p:nvSpPr>
        <p:spPr>
          <a:xfrm>
            <a:off x="8354965" y="2015612"/>
            <a:ext cx="3256939" cy="33233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D5B6AA8-BE6B-1AC9-1F99-C0C6CCE6591D}"/>
              </a:ext>
            </a:extLst>
          </p:cNvPr>
          <p:cNvCxnSpPr>
            <a:cxnSpLocks/>
          </p:cNvCxnSpPr>
          <p:nvPr/>
        </p:nvCxnSpPr>
        <p:spPr>
          <a:xfrm>
            <a:off x="914400" y="1396181"/>
            <a:ext cx="101567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6CB4E95-C4D9-9078-4650-C99F4609139C}"/>
              </a:ext>
            </a:extLst>
          </p:cNvPr>
          <p:cNvSpPr txBox="1"/>
          <p:nvPr/>
        </p:nvSpPr>
        <p:spPr>
          <a:xfrm>
            <a:off x="8711225" y="2623930"/>
            <a:ext cx="25444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How can we “</a:t>
            </a:r>
            <a:r>
              <a:rPr lang="en-US" sz="1800" b="1" i="1" u="sng" dirty="0">
                <a:solidFill>
                  <a:schemeClr val="bg1"/>
                </a:solidFill>
              </a:rPr>
              <a:t>optimize marketing investment for our E-commerce”</a:t>
            </a:r>
          </a:p>
          <a:p>
            <a:r>
              <a:rPr lang="en-US" sz="1800" dirty="0">
                <a:solidFill>
                  <a:schemeClr val="bg1"/>
                </a:solidFill>
              </a:rPr>
              <a:t>business while maximizing customer engagement and sales?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C8C276-9CFD-F365-EB73-7AE014CF94FC}"/>
              </a:ext>
            </a:extLst>
          </p:cNvPr>
          <p:cNvSpPr txBox="1"/>
          <p:nvPr/>
        </p:nvSpPr>
        <p:spPr>
          <a:xfrm>
            <a:off x="962243" y="2541070"/>
            <a:ext cx="25323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How can we optimize supply chain operations </a:t>
            </a:r>
          </a:p>
          <a:p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and enhance customer satisfaction by “</a:t>
            </a:r>
            <a:r>
              <a:rPr lang="en-US" b="1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strategically locating a new warehouse “</a:t>
            </a: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based on customer order locations and profit margins?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DEB87CFE-A383-FE2B-D0B1-8FEFFDECDAAE}"/>
              </a:ext>
            </a:extLst>
          </p:cNvPr>
          <p:cNvSpPr/>
          <p:nvPr/>
        </p:nvSpPr>
        <p:spPr>
          <a:xfrm>
            <a:off x="1920910" y="5046032"/>
            <a:ext cx="639097" cy="526774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743EFDCB-48B9-7686-67C7-FD7D0C909E09}"/>
              </a:ext>
            </a:extLst>
          </p:cNvPr>
          <p:cNvSpPr/>
          <p:nvPr/>
        </p:nvSpPr>
        <p:spPr>
          <a:xfrm>
            <a:off x="5746955" y="5125799"/>
            <a:ext cx="639097" cy="526774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8" name="Diamond 17">
            <a:extLst>
              <a:ext uri="{FF2B5EF4-FFF2-40B4-BE49-F238E27FC236}">
                <a16:creationId xmlns:a16="http://schemas.microsoft.com/office/drawing/2014/main" id="{46082230-ADFA-ED77-7EC7-FE76C72D40FB}"/>
              </a:ext>
            </a:extLst>
          </p:cNvPr>
          <p:cNvSpPr/>
          <p:nvPr/>
        </p:nvSpPr>
        <p:spPr>
          <a:xfrm>
            <a:off x="9663884" y="5046032"/>
            <a:ext cx="639097" cy="526774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0285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9932">
        <p14:prism/>
      </p:transition>
    </mc:Choice>
    <mc:Fallback xmlns="">
      <p:transition spd="slow" advTm="399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DE0EBD5-AFC6-CB52-BEDF-4A49E45B807C}"/>
              </a:ext>
            </a:extLst>
          </p:cNvPr>
          <p:cNvSpPr/>
          <p:nvPr/>
        </p:nvSpPr>
        <p:spPr>
          <a:xfrm>
            <a:off x="2884255" y="348525"/>
            <a:ext cx="64234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SUGGEST SOULTIONS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0D1A26-FFA3-C109-595C-061CD08BF723}"/>
              </a:ext>
            </a:extLst>
          </p:cNvPr>
          <p:cNvCxnSpPr>
            <a:cxnSpLocks/>
          </p:cNvCxnSpPr>
          <p:nvPr/>
        </p:nvCxnSpPr>
        <p:spPr>
          <a:xfrm>
            <a:off x="914400" y="1396181"/>
            <a:ext cx="101567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C9E15B1-C883-4BD0-4749-E21C3CE4F988}"/>
              </a:ext>
            </a:extLst>
          </p:cNvPr>
          <p:cNvSpPr/>
          <p:nvPr/>
        </p:nvSpPr>
        <p:spPr>
          <a:xfrm>
            <a:off x="541396" y="2138514"/>
            <a:ext cx="3256939" cy="33233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900" b="0" i="0" dirty="0">
              <a:solidFill>
                <a:schemeClr val="bg1"/>
              </a:solidFill>
              <a:effectLst/>
              <a:latin typeface="Söhne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FE38E22-317D-2C42-87E8-5A6A6D3F8460}"/>
              </a:ext>
            </a:extLst>
          </p:cNvPr>
          <p:cNvSpPr/>
          <p:nvPr/>
        </p:nvSpPr>
        <p:spPr>
          <a:xfrm>
            <a:off x="4467530" y="2138513"/>
            <a:ext cx="3256939" cy="33233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900" b="0" i="0" dirty="0">
              <a:solidFill>
                <a:schemeClr val="bg1"/>
              </a:solidFill>
              <a:effectLst/>
              <a:latin typeface="Söhne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81C5408-F97E-AAF8-055D-D44B71F8F7F1}"/>
              </a:ext>
            </a:extLst>
          </p:cNvPr>
          <p:cNvSpPr/>
          <p:nvPr/>
        </p:nvSpPr>
        <p:spPr>
          <a:xfrm>
            <a:off x="8202566" y="2138513"/>
            <a:ext cx="3256939" cy="33233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900" b="0" i="0" dirty="0">
              <a:solidFill>
                <a:schemeClr val="bg1"/>
              </a:solidFill>
              <a:effectLst/>
              <a:latin typeface="Söhn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D71C-08C2-0D70-5821-1ABE29BC3504}"/>
              </a:ext>
            </a:extLst>
          </p:cNvPr>
          <p:cNvSpPr txBox="1"/>
          <p:nvPr/>
        </p:nvSpPr>
        <p:spPr>
          <a:xfrm>
            <a:off x="541396" y="2514310"/>
            <a:ext cx="3348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Optimize warehouse locations for cost savings, faster delivery, and profitability.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bg1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Improve supply chain efficiency to enhance customer satisfaction and gain competitive advantage.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09D863-D098-78E4-A1E9-FBD6986A8637}"/>
              </a:ext>
            </a:extLst>
          </p:cNvPr>
          <p:cNvSpPr txBox="1"/>
          <p:nvPr/>
        </p:nvSpPr>
        <p:spPr>
          <a:xfrm>
            <a:off x="8202566" y="2514310"/>
            <a:ext cx="3448037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Develop a targeted notification system utilizing customer purchase history analysis to prioritize communication with active customers.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Streamline marketing efforts and reduce costs by focusing on personalized communication through unique customer IDs.</a:t>
            </a: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5686B729-1D23-A288-D0AB-4B8C9BDBF86A}"/>
              </a:ext>
            </a:extLst>
          </p:cNvPr>
          <p:cNvSpPr/>
          <p:nvPr/>
        </p:nvSpPr>
        <p:spPr>
          <a:xfrm>
            <a:off x="1850316" y="5198429"/>
            <a:ext cx="639097" cy="526774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094DAE96-6654-DB93-F0BB-7C50BC9DF281}"/>
              </a:ext>
            </a:extLst>
          </p:cNvPr>
          <p:cNvSpPr/>
          <p:nvPr/>
        </p:nvSpPr>
        <p:spPr>
          <a:xfrm>
            <a:off x="5653160" y="5198429"/>
            <a:ext cx="639097" cy="526774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8B431B7C-9DC1-6DD2-B6F0-BEE14681B7CD}"/>
              </a:ext>
            </a:extLst>
          </p:cNvPr>
          <p:cNvSpPr/>
          <p:nvPr/>
        </p:nvSpPr>
        <p:spPr>
          <a:xfrm>
            <a:off x="9580529" y="5198429"/>
            <a:ext cx="639097" cy="526774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18E583-5EC4-DDEB-F6E6-9BEA711EE547}"/>
              </a:ext>
            </a:extLst>
          </p:cNvPr>
          <p:cNvSpPr txBox="1"/>
          <p:nvPr/>
        </p:nvSpPr>
        <p:spPr>
          <a:xfrm>
            <a:off x="4467529" y="2445947"/>
            <a:ext cx="3030551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Leverage time of day and seasonal trends to customize marketing and product strategies.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Analyze browsing and purchasing behaviors for targeted customer engagement and improved sales performance.</a:t>
            </a:r>
          </a:p>
        </p:txBody>
      </p:sp>
    </p:spTree>
    <p:extLst>
      <p:ext uri="{BB962C8B-B14F-4D97-AF65-F5344CB8AC3E}">
        <p14:creationId xmlns:p14="http://schemas.microsoft.com/office/powerpoint/2010/main" val="346225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70"/>
    </mc:Choice>
    <mc:Fallback xmlns="">
      <p:transition spd="slow" advTm="420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ED2532-CCAB-39F7-290A-079F12C54289}"/>
              </a:ext>
            </a:extLst>
          </p:cNvPr>
          <p:cNvSpPr txBox="1"/>
          <p:nvPr/>
        </p:nvSpPr>
        <p:spPr>
          <a:xfrm>
            <a:off x="2700958" y="381864"/>
            <a:ext cx="609765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DATA SET OVERVIEW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5C92AD7-9FDA-4991-C074-3508A3EE0BE1}"/>
              </a:ext>
            </a:extLst>
          </p:cNvPr>
          <p:cNvCxnSpPr>
            <a:cxnSpLocks/>
          </p:cNvCxnSpPr>
          <p:nvPr/>
        </p:nvCxnSpPr>
        <p:spPr>
          <a:xfrm>
            <a:off x="914400" y="1396181"/>
            <a:ext cx="101567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D4C2D5A-506B-C78B-7B8E-EC54CF46A285}"/>
              </a:ext>
            </a:extLst>
          </p:cNvPr>
          <p:cNvSpPr txBox="1"/>
          <p:nvPr/>
        </p:nvSpPr>
        <p:spPr>
          <a:xfrm>
            <a:off x="914400" y="1619326"/>
            <a:ext cx="94881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202124"/>
                </a:solidFill>
                <a:effectLst/>
                <a:latin typeface="zeitung"/>
              </a:rPr>
              <a:t>DataCo</a:t>
            </a:r>
            <a:r>
              <a:rPr lang="en-US" b="1" dirty="0">
                <a:solidFill>
                  <a:srgbClr val="202124"/>
                </a:solidFill>
                <a:effectLst/>
                <a:latin typeface="zeitung"/>
              </a:rPr>
              <a:t> SMART SUPPLY CHAIN FOR BIG DATA ANALYSIS </a:t>
            </a:r>
            <a:r>
              <a:rPr lang="en-US" b="1" dirty="0">
                <a:effectLst/>
                <a:latin typeface="Inter"/>
              </a:rPr>
              <a:t>SUPPLY CHAIN FOR BIG DATA ANALYSIS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data set is extracted from Kaggle- </a:t>
            </a:r>
            <a:r>
              <a:rPr lang="en-US" u="sng" dirty="0">
                <a:hlinkClick r:id="rId2"/>
              </a:rPr>
              <a:t>https://www.kaggle.com/datasets/shashwatwork/dataco-smart-supply-chain-for-big-data-analysis/code</a:t>
            </a: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Overview: 93.27MB , 53 Columns ,180520 Rows</a:t>
            </a:r>
          </a:p>
        </p:txBody>
      </p:sp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361E21A9-367D-DD1E-5DD9-67F31ADD8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638" y="2819655"/>
            <a:ext cx="10053485" cy="37998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462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48AF09-1E5D-BF79-AEC9-E1A2A4C3A725}"/>
              </a:ext>
            </a:extLst>
          </p:cNvPr>
          <p:cNvSpPr txBox="1"/>
          <p:nvPr/>
        </p:nvSpPr>
        <p:spPr>
          <a:xfrm>
            <a:off x="2482297" y="461378"/>
            <a:ext cx="60976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TOTAL MARKET SIZE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7BB0B2-2160-8BDC-DC73-68B09A147942}"/>
              </a:ext>
            </a:extLst>
          </p:cNvPr>
          <p:cNvCxnSpPr>
            <a:cxnSpLocks/>
          </p:cNvCxnSpPr>
          <p:nvPr/>
        </p:nvCxnSpPr>
        <p:spPr>
          <a:xfrm>
            <a:off x="914400" y="1396181"/>
            <a:ext cx="101567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E32CB5E9-EB2D-ED8A-73EA-9D35C7F33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60355"/>
            <a:ext cx="6020109" cy="51550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F7F8DC-A860-C934-50D5-33CBB453B8B5}"/>
              </a:ext>
            </a:extLst>
          </p:cNvPr>
          <p:cNvSpPr txBox="1"/>
          <p:nvPr/>
        </p:nvSpPr>
        <p:spPr>
          <a:xfrm>
            <a:off x="7113931" y="1821758"/>
            <a:ext cx="4852782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Söhne"/>
              </a:rPr>
              <a:t>In 2023,2.64 billion individuals made online purchase.</a:t>
            </a:r>
          </a:p>
          <a:p>
            <a:endParaRPr lang="en-US" sz="2400" b="0" i="0" dirty="0">
              <a:solidFill>
                <a:schemeClr val="tx1"/>
              </a:solidFill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Söhne"/>
              </a:rPr>
              <a:t> Comprising 33.3% of the global population.</a:t>
            </a:r>
          </a:p>
          <a:p>
            <a:pPr algn="l"/>
            <a:endParaRPr lang="en-US" sz="2400" b="0" i="0" dirty="0">
              <a:solidFill>
                <a:schemeClr val="tx1"/>
              </a:solidFill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Söhne"/>
              </a:rPr>
              <a:t>This represented an increase of 80 million digital buyers compared to 2022.</a:t>
            </a:r>
          </a:p>
          <a:p>
            <a:pPr algn="l"/>
            <a:endParaRPr lang="en-US" sz="2400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Söhne"/>
              </a:rPr>
              <a:t>The year-over-year growth rate from 2022 to 2023 was 3.1%.</a:t>
            </a:r>
          </a:p>
          <a:p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78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E91E70-8812-CD93-2634-0DDAE5023C95}"/>
              </a:ext>
            </a:extLst>
          </p:cNvPr>
          <p:cNvSpPr/>
          <p:nvPr/>
        </p:nvSpPr>
        <p:spPr>
          <a:xfrm>
            <a:off x="367748" y="172730"/>
            <a:ext cx="1101255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BUSINESS MODEL- CRISP DM </a:t>
            </a:r>
            <a:r>
              <a:rPr lang="en-US" sz="4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METHODO</a:t>
            </a:r>
            <a:r>
              <a:rPr lang="en-US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LOGY</a:t>
            </a:r>
            <a:endParaRPr lang="en-US" sz="4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1030" name="Picture 6" descr="Hiring Business Analysts: Has Data Science Changed The Process?">
            <a:extLst>
              <a:ext uri="{FF2B5EF4-FFF2-40B4-BE49-F238E27FC236}">
                <a16:creationId xmlns:a16="http://schemas.microsoft.com/office/drawing/2014/main" id="{79E109C7-35FA-F095-8C42-354B24215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937" y="1302440"/>
            <a:ext cx="5210175" cy="526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80CD0E0-D865-7429-EBC2-E407B6B06B30}"/>
              </a:ext>
            </a:extLst>
          </p:cNvPr>
          <p:cNvCxnSpPr>
            <a:cxnSpLocks/>
          </p:cNvCxnSpPr>
          <p:nvPr/>
        </p:nvCxnSpPr>
        <p:spPr>
          <a:xfrm>
            <a:off x="874643" y="1137763"/>
            <a:ext cx="101567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06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8"/>
    </mc:Choice>
    <mc:Fallback xmlns="">
      <p:transition spd="slow" advTm="6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64B84B-306A-00D9-8E0F-287ACF40EE28}"/>
              </a:ext>
            </a:extLst>
          </p:cNvPr>
          <p:cNvSpPr/>
          <p:nvPr/>
        </p:nvSpPr>
        <p:spPr>
          <a:xfrm>
            <a:off x="1002889" y="106147"/>
            <a:ext cx="9507795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TECHNOLOGY / EXPERTISE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F3B146C-69F9-CF85-CC15-F89D087C1454}"/>
              </a:ext>
            </a:extLst>
          </p:cNvPr>
          <p:cNvCxnSpPr>
            <a:cxnSpLocks/>
          </p:cNvCxnSpPr>
          <p:nvPr/>
        </p:nvCxnSpPr>
        <p:spPr>
          <a:xfrm>
            <a:off x="914400" y="1396181"/>
            <a:ext cx="101567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171;p22">
            <a:extLst>
              <a:ext uri="{FF2B5EF4-FFF2-40B4-BE49-F238E27FC236}">
                <a16:creationId xmlns:a16="http://schemas.microsoft.com/office/drawing/2014/main" id="{42EDF3BB-5603-56CF-18C7-EE36BA68DD90}"/>
              </a:ext>
            </a:extLst>
          </p:cNvPr>
          <p:cNvSpPr/>
          <p:nvPr/>
        </p:nvSpPr>
        <p:spPr>
          <a:xfrm>
            <a:off x="4469097" y="3034052"/>
            <a:ext cx="2253600" cy="22536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endParaRPr lang="en-US" sz="17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8" name="Picture 4" descr="Image result for python programming">
            <a:extLst>
              <a:ext uri="{FF2B5EF4-FFF2-40B4-BE49-F238E27FC236}">
                <a16:creationId xmlns:a16="http://schemas.microsoft.com/office/drawing/2014/main" id="{EBB1FBB7-1405-6F24-6F46-8077E2121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381" y="1598670"/>
            <a:ext cx="1429401" cy="143538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matplotlib logo">
            <a:extLst>
              <a:ext uri="{FF2B5EF4-FFF2-40B4-BE49-F238E27FC236}">
                <a16:creationId xmlns:a16="http://schemas.microsoft.com/office/drawing/2014/main" id="{4B46E5FA-8CA4-C87D-D3C5-E7DC380D8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859" y="1727228"/>
            <a:ext cx="1498856" cy="7478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A21EB1-1F77-1653-F327-0ECA01D6E1EA}"/>
              </a:ext>
            </a:extLst>
          </p:cNvPr>
          <p:cNvSpPr txBox="1"/>
          <p:nvPr/>
        </p:nvSpPr>
        <p:spPr>
          <a:xfrm>
            <a:off x="4802950" y="3699187"/>
            <a:ext cx="16697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TECHNOLOGIES</a:t>
            </a:r>
          </a:p>
          <a:p>
            <a:pPr algn="ctr"/>
            <a:r>
              <a:rPr lang="en-US" sz="1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ARE </a:t>
            </a:r>
          </a:p>
          <a:p>
            <a:pPr algn="ctr"/>
            <a:r>
              <a:rPr lang="en-US" sz="1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GOING TO USE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1CC09A6B-8A8D-4D31-7CF9-9DEA1551E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615" y="3713176"/>
            <a:ext cx="1380507" cy="55521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 descr="A blue and orange circle with black text&#10;&#10;Description automatically generated">
            <a:extLst>
              <a:ext uri="{FF2B5EF4-FFF2-40B4-BE49-F238E27FC236}">
                <a16:creationId xmlns:a16="http://schemas.microsoft.com/office/drawing/2014/main" id="{B86BB173-086B-BE86-A424-2C6BEEB0E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5220" y="2844449"/>
            <a:ext cx="1239488" cy="6648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 descr="Project Jupyter | Home">
            <a:extLst>
              <a:ext uri="{FF2B5EF4-FFF2-40B4-BE49-F238E27FC236}">
                <a16:creationId xmlns:a16="http://schemas.microsoft.com/office/drawing/2014/main" id="{7497EDDE-5952-4BE5-3A01-53E66F8EF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802" y="5622477"/>
            <a:ext cx="2158565" cy="11293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Image result for NUMPY">
            <a:extLst>
              <a:ext uri="{FF2B5EF4-FFF2-40B4-BE49-F238E27FC236}">
                <a16:creationId xmlns:a16="http://schemas.microsoft.com/office/drawing/2014/main" id="{3CA16CF8-C52F-84A8-9F3D-20FA8E372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594" y="3713176"/>
            <a:ext cx="2469231" cy="133381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SQL Psql">
            <a:extLst>
              <a:ext uri="{FF2B5EF4-FFF2-40B4-BE49-F238E27FC236}">
                <a16:creationId xmlns:a16="http://schemas.microsoft.com/office/drawing/2014/main" id="{B12CD249-14A7-33BF-6D2A-E6A31424B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380" y="1657443"/>
            <a:ext cx="2795380" cy="95273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aws">
            <a:extLst>
              <a:ext uri="{FF2B5EF4-FFF2-40B4-BE49-F238E27FC236}">
                <a16:creationId xmlns:a16="http://schemas.microsoft.com/office/drawing/2014/main" id="{D0DCDFDD-C797-1B3D-1A85-A37AAFADA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183" y="4943411"/>
            <a:ext cx="2186314" cy="157979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Download Google Data Studio Logo PNG and Vector (PDF, SVG, Ai, EPS) Free">
            <a:extLst>
              <a:ext uri="{FF2B5EF4-FFF2-40B4-BE49-F238E27FC236}">
                <a16:creationId xmlns:a16="http://schemas.microsoft.com/office/drawing/2014/main" id="{7BA7FFC8-8929-062E-31EA-E817FA3BC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672" y="5287652"/>
            <a:ext cx="2463343" cy="115293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64255310-7C46-A4C8-5E30-9E831513BBC2}"/>
              </a:ext>
            </a:extLst>
          </p:cNvPr>
          <p:cNvSpPr/>
          <p:nvPr/>
        </p:nvSpPr>
        <p:spPr>
          <a:xfrm>
            <a:off x="6855425" y="4073654"/>
            <a:ext cx="1266071" cy="5543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28F4002-782B-C6E9-B401-4E9A44BAA4D9}"/>
              </a:ext>
            </a:extLst>
          </p:cNvPr>
          <p:cNvSpPr/>
          <p:nvPr/>
        </p:nvSpPr>
        <p:spPr>
          <a:xfrm rot="18859711">
            <a:off x="6316307" y="2664044"/>
            <a:ext cx="1266071" cy="5543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9572229-3EE9-DD02-C0A3-6D80A320F320}"/>
              </a:ext>
            </a:extLst>
          </p:cNvPr>
          <p:cNvSpPr/>
          <p:nvPr/>
        </p:nvSpPr>
        <p:spPr>
          <a:xfrm rot="12900639">
            <a:off x="3224904" y="2820598"/>
            <a:ext cx="1266071" cy="5543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AB37072-96DC-E984-6DD0-FE5F8207B5CE}"/>
              </a:ext>
            </a:extLst>
          </p:cNvPr>
          <p:cNvSpPr/>
          <p:nvPr/>
        </p:nvSpPr>
        <p:spPr>
          <a:xfrm rot="5227780">
            <a:off x="5624818" y="5177882"/>
            <a:ext cx="173528" cy="5543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6256CBE-9DB6-253E-407F-D32201E9C6A9}"/>
              </a:ext>
            </a:extLst>
          </p:cNvPr>
          <p:cNvSpPr/>
          <p:nvPr/>
        </p:nvSpPr>
        <p:spPr>
          <a:xfrm rot="2304923">
            <a:off x="6602930" y="5010471"/>
            <a:ext cx="1266071" cy="5543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694DFDF-811C-EE46-8264-8F6F7618920B}"/>
              </a:ext>
            </a:extLst>
          </p:cNvPr>
          <p:cNvSpPr/>
          <p:nvPr/>
        </p:nvSpPr>
        <p:spPr>
          <a:xfrm rot="16200000">
            <a:off x="5322346" y="2493627"/>
            <a:ext cx="463707" cy="5543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7C2E17-5287-EBCC-8080-58176E5C3D59}"/>
              </a:ext>
            </a:extLst>
          </p:cNvPr>
          <p:cNvSpPr/>
          <p:nvPr/>
        </p:nvSpPr>
        <p:spPr>
          <a:xfrm rot="9253157">
            <a:off x="3570827" y="4847997"/>
            <a:ext cx="1023527" cy="5543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1938496C-F971-6E4D-FD1E-5655C909640A}"/>
              </a:ext>
            </a:extLst>
          </p:cNvPr>
          <p:cNvSpPr/>
          <p:nvPr/>
        </p:nvSpPr>
        <p:spPr>
          <a:xfrm rot="11133435">
            <a:off x="3473465" y="3755042"/>
            <a:ext cx="768948" cy="5543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BBCF70C7-2395-8BC4-30CE-90AD9319DF66}"/>
              </a:ext>
            </a:extLst>
          </p:cNvPr>
          <p:cNvSpPr/>
          <p:nvPr/>
        </p:nvSpPr>
        <p:spPr>
          <a:xfrm rot="20651186">
            <a:off x="6819763" y="3227445"/>
            <a:ext cx="1774846" cy="5543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2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69"/>
    </mc:Choice>
    <mc:Fallback xmlns="">
      <p:transition spd="slow" advTm="23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DFEAAAF-AFC1-D878-E3B5-7E425E76DD22}"/>
              </a:ext>
            </a:extLst>
          </p:cNvPr>
          <p:cNvCxnSpPr>
            <a:cxnSpLocks/>
          </p:cNvCxnSpPr>
          <p:nvPr/>
        </p:nvCxnSpPr>
        <p:spPr>
          <a:xfrm>
            <a:off x="914400" y="1396181"/>
            <a:ext cx="1015672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7389165-B0C1-0DFD-08B1-90543887F82A}"/>
              </a:ext>
            </a:extLst>
          </p:cNvPr>
          <p:cNvSpPr/>
          <p:nvPr/>
        </p:nvSpPr>
        <p:spPr>
          <a:xfrm>
            <a:off x="3210422" y="204470"/>
            <a:ext cx="53581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PROJECT PIPELINE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15CC75-2B63-C336-4B9F-ADDDF6CBA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11562"/>
            <a:ext cx="10156723" cy="44074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CD28C5-2A59-A308-B877-1E5FE392375D}"/>
              </a:ext>
            </a:extLst>
          </p:cNvPr>
          <p:cNvSpPr txBox="1"/>
          <p:nvPr/>
        </p:nvSpPr>
        <p:spPr>
          <a:xfrm>
            <a:off x="993057" y="6034398"/>
            <a:ext cx="71873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/>
              <a:t>Ref: https://www.youtube.com/watch?app=desktop&amp;v=cugl5t-W1sE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2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58"/>
    </mc:Choice>
    <mc:Fallback xmlns="">
      <p:transition spd="slow" advTm="32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D08A2288D740478129C09738DF201E" ma:contentTypeVersion="4" ma:contentTypeDescription="Create a new document." ma:contentTypeScope="" ma:versionID="d79347cce88cd8da70001c5b60332d8c">
  <xsd:schema xmlns:xsd="http://www.w3.org/2001/XMLSchema" xmlns:xs="http://www.w3.org/2001/XMLSchema" xmlns:p="http://schemas.microsoft.com/office/2006/metadata/properties" xmlns:ns3="fe2e3ceb-d244-4c1b-9480-5fc6ccc62981" targetNamespace="http://schemas.microsoft.com/office/2006/metadata/properties" ma:root="true" ma:fieldsID="5ce71f43a0422da6e3d5ee8fd4d8efc6" ns3:_="">
    <xsd:import namespace="fe2e3ceb-d244-4c1b-9480-5fc6ccc6298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2e3ceb-d244-4c1b-9480-5fc6ccc6298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openxmlformats.org/package/2006/metadata/core-properties"/>
    <ds:schemaRef ds:uri="http://purl.org/dc/elements/1.1/"/>
    <ds:schemaRef ds:uri="fe2e3ceb-d244-4c1b-9480-5fc6ccc62981"/>
    <ds:schemaRef ds:uri="http://schemas.microsoft.com/office/2006/documentManagement/types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B846C91-3A58-4140-9737-3BBA1EDBF1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2e3ceb-d244-4c1b-9480-5fc6ccc6298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7318</TotalTime>
  <Words>579</Words>
  <Application>Microsoft Office PowerPoint</Application>
  <PresentationFormat>Widescreen</PresentationFormat>
  <Paragraphs>59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Amasis MT Pro Black</vt:lpstr>
      <vt:lpstr>Arial</vt:lpstr>
      <vt:lpstr>Calibri</vt:lpstr>
      <vt:lpstr>Calibri Light</vt:lpstr>
      <vt:lpstr>Inter</vt:lpstr>
      <vt:lpstr>Roboto</vt:lpstr>
      <vt:lpstr>Söhne</vt:lpstr>
      <vt:lpstr>Times New Roman</vt:lpstr>
      <vt:lpstr>zeitung</vt:lpstr>
      <vt:lpstr>Office Theme</vt:lpstr>
      <vt:lpstr>SMART SUPPLY CHAIN FOR E-COMMERCE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SUPPLY CHAIN ANALYSIS</dc:title>
  <dc:creator>JEETHU</dc:creator>
  <cp:lastModifiedBy>Kadiyam Jitendra Prasad</cp:lastModifiedBy>
  <cp:revision>8</cp:revision>
  <dcterms:created xsi:type="dcterms:W3CDTF">2023-10-10T18:47:12Z</dcterms:created>
  <dcterms:modified xsi:type="dcterms:W3CDTF">2024-03-04T01:40:16Z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0x01010032D08A2288D740478129C09738DF201E</vt:lpwstr>
  </property>
</Properties>
</file>